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2" r:id="rId3"/>
    <p:sldId id="273" r:id="rId4"/>
    <p:sldId id="274" r:id="rId5"/>
    <p:sldId id="27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76" autoAdjust="0"/>
    <p:restoredTop sz="94660"/>
  </p:normalViewPr>
  <p:slideViewPr>
    <p:cSldViewPr>
      <p:cViewPr varScale="1">
        <p:scale>
          <a:sx n="83" d="100"/>
          <a:sy n="83" d="100"/>
        </p:scale>
        <p:origin x="154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57A79-E4E6-43E5-9658-F55BE43FBF0C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02424-26DD-485B-BB6C-7A4B0232C0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21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0BE9B-E81A-4676-AF78-0993CDD86B59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224D2-BA95-4C6F-9BF8-1FB3DB9EAF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74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2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28600" y="6400800"/>
            <a:ext cx="4171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Constitutional Law – Professor David Thaw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5713771" y="6414247"/>
            <a:ext cx="1661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Part 2 Lecture 2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543800" y="6414247"/>
            <a:ext cx="958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Slide </a:t>
            </a:r>
            <a:fld id="{BA3C8DCA-E73E-49BA-A695-C076FA16BE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Constitutional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Part 2:  The Federal Legislative Power</a:t>
            </a:r>
          </a:p>
          <a:p>
            <a:pPr marL="0" lvl="1"/>
            <a:r>
              <a:rPr lang="en-US" dirty="0"/>
              <a:t>Lecture 2: The Scope of Congressional Power – Introduction to the Commerce Clause</a:t>
            </a:r>
          </a:p>
          <a:p>
            <a:pPr marL="0" lvl="1"/>
            <a:endParaRPr lang="en-US" dirty="0"/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Introduction to the Commerce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“The Congress shall have the power . . . [t]o regulate Commerce with foreign Nations, and among the several States, and with the Indian Tribes. . . .” (Article 1, Section 8)</a:t>
            </a:r>
          </a:p>
          <a:p>
            <a:r>
              <a:rPr lang="en-US" dirty="0"/>
              <a:t>Interpreting the Commerce Clause brings up three questions: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What is “commerce”?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What does “among the several states” mean?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Does the 10</a:t>
            </a:r>
            <a:r>
              <a:rPr lang="en-US" baseline="30000" dirty="0"/>
              <a:t>th</a:t>
            </a:r>
            <a:r>
              <a:rPr lang="en-US" dirty="0"/>
              <a:t> Amendment limit Congress’ Commerce Clause power? </a:t>
            </a:r>
          </a:p>
          <a:p>
            <a:r>
              <a:rPr lang="en-US" dirty="0"/>
              <a:t>Initially, the Supreme Court adopted an expansive view of the scope of the Commerce Clause.</a:t>
            </a:r>
          </a:p>
        </p:txBody>
      </p:sp>
    </p:spTree>
    <p:extLst>
      <p:ext uri="{BB962C8B-B14F-4D97-AF65-F5344CB8AC3E}">
        <p14:creationId xmlns:p14="http://schemas.microsoft.com/office/powerpoint/2010/main" val="4004322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Gibbons v. Ogden (1824)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Background</a:t>
            </a:r>
          </a:p>
          <a:p>
            <a:r>
              <a:rPr lang="en-US" dirty="0"/>
              <a:t>The New York legislature granted a monopoly to Robert Fulton and Robert Livingston for operating steamboats in New York waters. Fulton and Livingston licensed Aaron Ogden to operate a ferry boat on New York waters. </a:t>
            </a:r>
          </a:p>
          <a:p>
            <a:r>
              <a:rPr lang="en-US" dirty="0"/>
              <a:t>Thomas Gibbons operated a competing ferry service, thus violating the rights of Fulton, Livingston, and Ogden under the monopoly. </a:t>
            </a:r>
          </a:p>
          <a:p>
            <a:r>
              <a:rPr lang="en-US" dirty="0"/>
              <a:t>Gibbons maintained that he had the right to operate his ferry because it was licensed under a federal law. Nonetheless, Ogden successfully sued for an injunction in the New York state courts.</a:t>
            </a:r>
          </a:p>
        </p:txBody>
      </p:sp>
    </p:spTree>
    <p:extLst>
      <p:ext uri="{BB962C8B-B14F-4D97-AF65-F5344CB8AC3E}">
        <p14:creationId xmlns:p14="http://schemas.microsoft.com/office/powerpoint/2010/main" val="3967077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Gibbons v. Ogden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Issue 1:  Does a state have the power to grant an exclusive right to the use of state waterways inconsistent with federal law? 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dirty="0"/>
              <a:t>Holding 1:  The monopoly granted by the New York legislature was preempted by the federal law that authorized Gibbons to operate a ferry in New York.  </a:t>
            </a:r>
          </a:p>
          <a:p>
            <a:pPr lvl="1"/>
            <a:r>
              <a:rPr lang="en-US" dirty="0"/>
              <a:t>The Court also found that the New York monopoly was an impermissible restriction of interstate commerce.</a:t>
            </a:r>
          </a:p>
          <a:p>
            <a:pPr marL="400050" lvl="1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003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Gibbons v. Ogden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Issue 2: Is the federal law a constitutional exercise of Congress’ commerce power? 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dirty="0"/>
              <a:t>Holding:  </a:t>
            </a:r>
          </a:p>
          <a:p>
            <a:r>
              <a:rPr lang="en-US" dirty="0"/>
              <a:t>The court said that commerce includes all phases of business, including navigation.</a:t>
            </a:r>
          </a:p>
          <a:p>
            <a:pPr lvl="1"/>
            <a:r>
              <a:rPr lang="en-US" dirty="0"/>
              <a:t>“Commerce undoubtedly is traffic, but it is something more: it is intercourse. It describes the commercial intercourse between nations, and parts of nations, in all its branches, and is regulated by prescribing rules for carrying on that intercourse.” (CB 157)</a:t>
            </a:r>
          </a:p>
          <a:p>
            <a:r>
              <a:rPr lang="en-US" dirty="0"/>
              <a:t>Congress is not limited to purely interstate activities, but can also regulate intrastate commerce if it has an impact on interstate activities.</a:t>
            </a:r>
          </a:p>
          <a:p>
            <a:pPr lvl="1"/>
            <a:r>
              <a:rPr lang="en-US" dirty="0"/>
              <a:t>“The word ‘among’ means intermingled with. A thing which is among others, is intermingled with them. Commerce among the States, cannot stop at the external boundary line of each State, but may be introduced into the interior</a:t>
            </a:r>
            <a:r>
              <a:rPr lang="en-US"/>
              <a:t>.” (CB 158)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45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2642</TotalTime>
  <Words>460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Constitutional Law</vt:lpstr>
      <vt:lpstr>Introduction to the Commerce Power</vt:lpstr>
      <vt:lpstr>Gibbons v. Ogden (1824)</vt:lpstr>
      <vt:lpstr>Gibbons v. Ogden</vt:lpstr>
      <vt:lpstr>Gibbons v. Ogden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Law</dc:title>
  <cp:lastModifiedBy>David Thaw</cp:lastModifiedBy>
  <cp:revision>3</cp:revision>
  <dcterms:created xsi:type="dcterms:W3CDTF">2014-06-13T07:23:28Z</dcterms:created>
  <dcterms:modified xsi:type="dcterms:W3CDTF">2022-05-16T14:13:59Z</dcterms:modified>
</cp:coreProperties>
</file>